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31"/>
  </p:notesMasterIdLst>
  <p:sldIdLst>
    <p:sldId id="340" r:id="rId3"/>
    <p:sldId id="316" r:id="rId4"/>
    <p:sldId id="318" r:id="rId5"/>
    <p:sldId id="261" r:id="rId6"/>
    <p:sldId id="262" r:id="rId7"/>
    <p:sldId id="322" r:id="rId8"/>
    <p:sldId id="323" r:id="rId9"/>
    <p:sldId id="324" r:id="rId10"/>
    <p:sldId id="319" r:id="rId11"/>
    <p:sldId id="325" r:id="rId12"/>
    <p:sldId id="326" r:id="rId13"/>
    <p:sldId id="320" r:id="rId14"/>
    <p:sldId id="327" r:id="rId15"/>
    <p:sldId id="328" r:id="rId16"/>
    <p:sldId id="321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8" r:id="rId26"/>
    <p:sldId id="337" r:id="rId27"/>
    <p:sldId id="339" r:id="rId28"/>
    <p:sldId id="314" r:id="rId29"/>
    <p:sldId id="315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-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7E75F-1DE6-49F8-8498-309C483BC65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42B06-845E-4E22-B1AB-3F52D6A5E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4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42B06-845E-4E22-B1AB-3F52D6A5EF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7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42B06-845E-4E22-B1AB-3F52D6A5EF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1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42B06-845E-4E22-B1AB-3F52D6A5EF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42B06-845E-4E22-B1AB-3F52D6A5EF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42B06-845E-4E22-B1AB-3F52D6A5EF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0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42B06-845E-4E22-B1AB-3F52D6A5EF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02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974240" y="1161000"/>
            <a:ext cx="5195520" cy="632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974240" y="1161000"/>
            <a:ext cx="5195520" cy="632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hyperlink" Target="http://bit.ly/2TtBDfr" TargetMode="External"/><Relationship Id="rId2" Type="http://schemas.openxmlformats.org/officeDocument/2006/relationships/slideLayout" Target="../slideLayouts/slideLayout14.xml"/><Relationship Id="rId16" Type="http://schemas.openxmlformats.org/officeDocument/2006/relationships/hyperlink" Target="http://bit.ly/2TyoMsr" TargetMode="Externa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hyperlink" Target="http://bit.ly/2Tynxth" TargetMode="Externa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638440" y="376560"/>
            <a:ext cx="3867120" cy="205380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 algn="ctr"/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pPr algn="ctr"/>
            <a:r>
              <a:rPr lang="en-IN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CustomShape 2"/>
          <p:cNvSpPr/>
          <p:nvPr/>
        </p:nvSpPr>
        <p:spPr>
          <a:xfrm>
            <a:off x="626040" y="3722400"/>
            <a:ext cx="3829680" cy="178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0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CREDITS: This presentation template was created by </a:t>
            </a:r>
            <a:r>
              <a:rPr lang="en" sz="1000" b="1" u="sng" strike="noStrike" spc="-1">
                <a:solidFill>
                  <a:srgbClr val="434343"/>
                </a:solidFill>
                <a:uFillTx/>
                <a:latin typeface="Roboto Condensed"/>
                <a:ea typeface="Roboto Condensed"/>
                <a:hlinkClick r:id="rId15"/>
              </a:rPr>
              <a:t>Slidesgo</a:t>
            </a:r>
            <a:r>
              <a:rPr lang="en" sz="10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, including icons by </a:t>
            </a:r>
            <a:r>
              <a:rPr lang="en" sz="1000" b="1" u="sng" strike="noStrike" spc="-1">
                <a:solidFill>
                  <a:srgbClr val="434343"/>
                </a:solidFill>
                <a:uFillTx/>
                <a:latin typeface="Roboto Condensed"/>
                <a:ea typeface="Roboto Condensed"/>
                <a:hlinkClick r:id="rId16"/>
              </a:rPr>
              <a:t>Flaticon</a:t>
            </a:r>
            <a:r>
              <a:rPr lang="en" sz="10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, and infographics &amp; images by </a:t>
            </a:r>
            <a:r>
              <a:rPr lang="en" sz="1000" b="1" u="sng" strike="noStrike" spc="-1">
                <a:solidFill>
                  <a:srgbClr val="434343"/>
                </a:solidFill>
                <a:uFillTx/>
                <a:latin typeface="Roboto Condensed"/>
                <a:ea typeface="Roboto Condensed"/>
                <a:hlinkClick r:id="rId17"/>
              </a:rPr>
              <a:t>Freepik</a:t>
            </a:r>
            <a:r>
              <a:rPr lang="en" sz="10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. 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900" b="1" strike="noStrike" spc="-1">
                <a:solidFill>
                  <a:srgbClr val="434343"/>
                </a:solidFill>
                <a:latin typeface="Roboto Condensed"/>
                <a:ea typeface="Roboto Condensed"/>
              </a:rPr>
              <a:t>Please keep this slide for attribution.</a:t>
            </a:r>
            <a:endParaRPr lang="en-IN" sz="9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tabLst>
                <a:tab pos="0" algn="l"/>
              </a:tabLst>
            </a:pPr>
            <a:endParaRPr lang="en-IN" sz="9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IN" sz="9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andb.ai/gladiator/GPU-vs-TPU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pudemo.com/" TargetMode="External"/><Relationship Id="rId2" Type="http://schemas.openxmlformats.org/officeDocument/2006/relationships/hyperlink" Target="https://www.kaggle.com/c/tpu-getting-started/data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vidia.com/en-gb/graphics-cards/" TargetMode="External"/><Relationship Id="rId5" Type="http://schemas.openxmlformats.org/officeDocument/2006/relationships/hyperlink" Target="https://cloud.google.com/tpu" TargetMode="External"/><Relationship Id="rId4" Type="http://schemas.openxmlformats.org/officeDocument/2006/relationships/hyperlink" Target="https://cloud.google.com/blog/products/ai-machine-learning/what-makes-tpus-fine-tuned-for-deep-learning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6FD0A05-B665-4BEB-9710-522F62CBE48B}"/>
              </a:ext>
            </a:extLst>
          </p:cNvPr>
          <p:cNvSpPr txBox="1"/>
          <p:nvPr/>
        </p:nvSpPr>
        <p:spPr>
          <a:xfrm>
            <a:off x="1401881" y="578427"/>
            <a:ext cx="6748778" cy="1855588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pc="-1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CPU, GPU and TPU comparison for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25AA2-46E4-4A35-991F-F34FC90F1852}"/>
              </a:ext>
            </a:extLst>
          </p:cNvPr>
          <p:cNvSpPr txBox="1"/>
          <p:nvPr/>
        </p:nvSpPr>
        <p:spPr>
          <a:xfrm>
            <a:off x="2690911" y="2434015"/>
            <a:ext cx="41707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Name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:      Atharva Avinash Ingle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Roll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No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:    68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GR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No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:     11911080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Class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:        ICA 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Batch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:       A3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Guide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Exo 2"/>
              </a:rPr>
              <a:t>:     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Exo 2" panose="020B0604020202020204" charset="0"/>
              </a:rPr>
              <a:t>Prof. Pramod Kanjalkar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76628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127260"/>
            <a:ext cx="3867120" cy="59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GPU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840" y="7201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442296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305746" y="1400040"/>
            <a:ext cx="4660348" cy="283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pc="-1" dirty="0">
                <a:latin typeface="Segoe UI" panose="020B0502040204020203" pitchFamily="34" charset="0"/>
                <a:cs typeface="Segoe UI" panose="020B0502040204020203" pitchFamily="34" charset="0"/>
              </a:rPr>
              <a:t>GPU have 1000s of ALUs in a single processor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Can execute 1000s of additions and multiplication simultaneously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pc="-1" dirty="0">
                <a:latin typeface="Segoe UI" panose="020B0502040204020203" pitchFamily="34" charset="0"/>
                <a:cs typeface="Segoe UI" panose="020B0502040204020203" pitchFamily="34" charset="0"/>
              </a:rPr>
              <a:t>Works very well on applications with massive parallelism, such as matrix multiplication in a neural network.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Most popular processor </a:t>
            </a:r>
            <a:r>
              <a:rPr lang="en-IN" sz="1600" spc="-1" dirty="0">
                <a:latin typeface="Segoe UI" panose="020B0502040204020203" pitchFamily="34" charset="0"/>
                <a:cs typeface="Segoe UI" panose="020B0502040204020203" pitchFamily="34" charset="0"/>
              </a:rPr>
              <a:t>used in deep learning at present</a:t>
            </a:r>
            <a:endParaRPr lang="en-IN" sz="160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Typical NVIDIA GPU architecture. The GPU is comprised of a set of... |  Download Scientific Diagram">
            <a:extLst>
              <a:ext uri="{FF2B5EF4-FFF2-40B4-BE49-F238E27FC236}">
                <a16:creationId xmlns:a16="http://schemas.microsoft.com/office/drawing/2014/main" id="{2026A135-A9EF-438A-B480-CC038E18F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465" y="786481"/>
            <a:ext cx="3010713" cy="35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D64888-9D70-4575-A267-27E01A588A30}"/>
              </a:ext>
            </a:extLst>
          </p:cNvPr>
          <p:cNvSpPr txBox="1"/>
          <p:nvPr/>
        </p:nvSpPr>
        <p:spPr>
          <a:xfrm>
            <a:off x="5420465" y="4422960"/>
            <a:ext cx="353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Source</a:t>
            </a:r>
            <a:r>
              <a:rPr lang="en-US" sz="700" dirty="0"/>
              <a:t>: https://www.researchgate.net/profile/Stamatios-Sotiropoulos/publication/236666656/figure/fig1/AS:299544987357185@1448428498422/Typical-NVIDIA-GPU-architecture-The-GPU-is-comprised-of-a-set-of-Streaming.png</a:t>
            </a:r>
          </a:p>
        </p:txBody>
      </p:sp>
    </p:spTree>
    <p:extLst>
      <p:ext uri="{BB962C8B-B14F-4D97-AF65-F5344CB8AC3E}">
        <p14:creationId xmlns:p14="http://schemas.microsoft.com/office/powerpoint/2010/main" val="1565387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127260"/>
            <a:ext cx="3867120" cy="59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GPU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840" y="7201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442296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568883" y="1589760"/>
            <a:ext cx="4660348" cy="283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Still GPU is general purpose processor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GPUs still need to access regi</a:t>
            </a:r>
            <a:r>
              <a:rPr lang="en-IN" sz="1600" spc="-1" dirty="0">
                <a:latin typeface="Segoe UI" panose="020B0502040204020203" pitchFamily="34" charset="0"/>
                <a:cs typeface="Segoe UI" panose="020B0502040204020203" pitchFamily="34" charset="0"/>
              </a:rPr>
              <a:t>sters or shared memory to read and store intermediate calculation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pc="-1" dirty="0">
                <a:latin typeface="Segoe UI" panose="020B0502040204020203" pitchFamily="34" charset="0"/>
                <a:cs typeface="Segoe UI" panose="020B0502040204020203" pitchFamily="34" charset="0"/>
              </a:rPr>
              <a:t>Von Neumann bottleneck problem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Also requires more energy and increases carbon footprint</a:t>
            </a:r>
          </a:p>
        </p:txBody>
      </p:sp>
      <p:pic>
        <p:nvPicPr>
          <p:cNvPr id="5122" name="Picture 2" descr="Typical NVIDIA GPU architecture. The GPU is comprised of a set of... |  Download Scientific Diagram">
            <a:extLst>
              <a:ext uri="{FF2B5EF4-FFF2-40B4-BE49-F238E27FC236}">
                <a16:creationId xmlns:a16="http://schemas.microsoft.com/office/drawing/2014/main" id="{2026A135-A9EF-438A-B480-CC038E18F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465" y="786481"/>
            <a:ext cx="3010713" cy="35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D64888-9D70-4575-A267-27E01A588A30}"/>
              </a:ext>
            </a:extLst>
          </p:cNvPr>
          <p:cNvSpPr txBox="1"/>
          <p:nvPr/>
        </p:nvSpPr>
        <p:spPr>
          <a:xfrm>
            <a:off x="5420465" y="4422960"/>
            <a:ext cx="353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Source</a:t>
            </a:r>
            <a:r>
              <a:rPr lang="en-US" sz="700" dirty="0"/>
              <a:t>: https://www.researchgate.net/profile/Stamatios-Sotiropoulos/publication/236666656/figure/fig1/AS:299544987357185@1448428498422/Typical-NVIDIA-GPU-architecture-The-GPU-is-comprised-of-a-set-of-Streaming.png</a:t>
            </a:r>
          </a:p>
        </p:txBody>
      </p:sp>
    </p:spTree>
    <p:extLst>
      <p:ext uri="{BB962C8B-B14F-4D97-AF65-F5344CB8AC3E}">
        <p14:creationId xmlns:p14="http://schemas.microsoft.com/office/powerpoint/2010/main" val="297530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pu_working">
            <a:hlinkClick r:id="" action="ppaction://media"/>
            <a:extLst>
              <a:ext uri="{FF2B5EF4-FFF2-40B4-BE49-F238E27FC236}">
                <a16:creationId xmlns:a16="http://schemas.microsoft.com/office/drawing/2014/main" id="{8D6F559E-5ECF-4768-8560-294C7CA54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5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127260"/>
            <a:ext cx="3867120" cy="59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TPU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840" y="7201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442296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568883" y="1589760"/>
            <a:ext cx="4660348" cy="283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TPU is an ASIC built by Google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Can only perform matrix calculations and specialized for neural network work loads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pc="-1" dirty="0">
                <a:latin typeface="Segoe UI" panose="020B0502040204020203" pitchFamily="34" charset="0"/>
                <a:cs typeface="Segoe UI" panose="020B0502040204020203" pitchFamily="34" charset="0"/>
              </a:rPr>
              <a:t>Major reduction of von Neumann bottleneck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Thousands of multipliers and adders placed to form a large physical matrix of those operators (called as systolic array architecture)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64888-9D70-4575-A267-27E01A588A30}"/>
              </a:ext>
            </a:extLst>
          </p:cNvPr>
          <p:cNvSpPr txBox="1"/>
          <p:nvPr/>
        </p:nvSpPr>
        <p:spPr>
          <a:xfrm>
            <a:off x="5420465" y="4422960"/>
            <a:ext cx="353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Source</a:t>
            </a:r>
            <a:r>
              <a:rPr lang="en-US" sz="700" dirty="0"/>
              <a:t>: https://www.researchgate.net/profile/Stamatios-Sotiropoulos/publication/236666656/figure/fig1/AS:299544987357185@1448428498422/Typical-NVIDIA-GPU-architecture-The-GPU-is-comprised-of-a-set-of-Streaming.png</a:t>
            </a:r>
          </a:p>
        </p:txBody>
      </p:sp>
      <p:pic>
        <p:nvPicPr>
          <p:cNvPr id="7170" name="Picture 2" descr="First In-Depth Look at Google's TPU Architecture">
            <a:extLst>
              <a:ext uri="{FF2B5EF4-FFF2-40B4-BE49-F238E27FC236}">
                <a16:creationId xmlns:a16="http://schemas.microsoft.com/office/drawing/2014/main" id="{29ADE1EF-6280-4491-9768-95FB821BD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31" y="1217384"/>
            <a:ext cx="3598711" cy="27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76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127260"/>
            <a:ext cx="3867120" cy="59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TPU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840" y="7201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442296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568883" y="1714750"/>
            <a:ext cx="4660348" cy="283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TPU loads data from memory and as each multiplication is executed the result is passed to next multipliers 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pc="-1" dirty="0">
                <a:latin typeface="Segoe UI" panose="020B0502040204020203" pitchFamily="34" charset="0"/>
                <a:cs typeface="Segoe UI" panose="020B0502040204020203" pitchFamily="34" charset="0"/>
              </a:rPr>
              <a:t>No memory access is required at all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Less p</a:t>
            </a:r>
            <a:r>
              <a:rPr lang="en-IN" sz="1600" spc="-1" dirty="0">
                <a:latin typeface="Segoe UI" panose="020B0502040204020203" pitchFamily="34" charset="0"/>
                <a:cs typeface="Segoe UI" panose="020B0502040204020203" pitchFamily="34" charset="0"/>
              </a:rPr>
              <a:t>ower consumption and smaller carbon footprint</a:t>
            </a:r>
            <a:endParaRPr lang="en-IN" sz="160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64888-9D70-4575-A267-27E01A588A30}"/>
              </a:ext>
            </a:extLst>
          </p:cNvPr>
          <p:cNvSpPr txBox="1"/>
          <p:nvPr/>
        </p:nvSpPr>
        <p:spPr>
          <a:xfrm>
            <a:off x="5229231" y="4024370"/>
            <a:ext cx="353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Source</a:t>
            </a:r>
            <a:r>
              <a:rPr lang="en-US" sz="700" dirty="0"/>
              <a:t>: https://www.researchgate.net/profile/Stamatios-Sotiropoulos/publication/236666656/figure/fig1/AS:299544987357185@1448428498422/Typical-NVIDIA-GPU-architecture-The-GPU-is-comprised-of-a-set-of-Streaming.png</a:t>
            </a:r>
          </a:p>
        </p:txBody>
      </p:sp>
      <p:pic>
        <p:nvPicPr>
          <p:cNvPr id="7170" name="Picture 2" descr="First In-Depth Look at Google's TPU Architecture">
            <a:extLst>
              <a:ext uri="{FF2B5EF4-FFF2-40B4-BE49-F238E27FC236}">
                <a16:creationId xmlns:a16="http://schemas.microsoft.com/office/drawing/2014/main" id="{29ADE1EF-6280-4491-9768-95FB821BD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31" y="1217384"/>
            <a:ext cx="3598711" cy="27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741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pu_working">
            <a:hlinkClick r:id="" action="ppaction://media"/>
            <a:extLst>
              <a:ext uri="{FF2B5EF4-FFF2-40B4-BE49-F238E27FC236}">
                <a16:creationId xmlns:a16="http://schemas.microsoft.com/office/drawing/2014/main" id="{F7A0F170-864C-491C-8B0A-9284E274E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8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127260"/>
            <a:ext cx="3867120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HARDWARE USED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840" y="7201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4501901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2C3E9B-9E07-433C-B176-75490383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155609"/>
              </p:ext>
            </p:extLst>
          </p:nvPr>
        </p:nvGraphicFramePr>
        <p:xfrm>
          <a:off x="1478118" y="1330079"/>
          <a:ext cx="4067608" cy="3052002"/>
        </p:xfrm>
        <a:graphic>
          <a:graphicData uri="http://schemas.openxmlformats.org/drawingml/2006/table">
            <a:tbl>
              <a:tblPr/>
              <a:tblGrid>
                <a:gridCol w="2033804">
                  <a:extLst>
                    <a:ext uri="{9D8B030D-6E8A-4147-A177-3AD203B41FA5}">
                      <a16:colId xmlns:a16="http://schemas.microsoft.com/office/drawing/2014/main" val="308314965"/>
                    </a:ext>
                  </a:extLst>
                </a:gridCol>
                <a:gridCol w="2033804">
                  <a:extLst>
                    <a:ext uri="{9D8B030D-6E8A-4147-A177-3AD203B41FA5}">
                      <a16:colId xmlns:a16="http://schemas.microsoft.com/office/drawing/2014/main" val="3088920108"/>
                    </a:ext>
                  </a:extLst>
                </a:gridCol>
              </a:tblGrid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CUDA Cores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2560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786517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NVIDIA Turing Tensor Cores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320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670103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Memory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16 GB GDDR6 with ECC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975212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Memory Interface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256-bit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687018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Memory Bandwidth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320 GB/s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730502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Single Precision Floating Point Performance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8.1 TFLOPS (GPU Boost Clock)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77919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Mixed Precision (FP16 / FP32)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65 TFLOPS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142825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INT8-Precision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130 TOPS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188645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INT4-Precision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260 TOPS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346632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System Interface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PCI-Express 3.0 x16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767875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Max. Power Consumption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70 Watt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879957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Thermal Solution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>
                          <a:effectLst/>
                        </a:rPr>
                        <a:t>passive heatsink</a:t>
                      </a:r>
                      <a:endParaRPr lang="en-US" sz="110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423950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Warranty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3 Years</a:t>
                      </a:r>
                      <a:endParaRPr lang="en-US" sz="1100" dirty="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517092"/>
                  </a:ext>
                </a:extLst>
              </a:tr>
            </a:tbl>
          </a:graphicData>
        </a:graphic>
      </p:graphicFrame>
      <p:sp>
        <p:nvSpPr>
          <p:cNvPr id="10" name="TextShape 1">
            <a:extLst>
              <a:ext uri="{FF2B5EF4-FFF2-40B4-BE49-F238E27FC236}">
                <a16:creationId xmlns:a16="http://schemas.microsoft.com/office/drawing/2014/main" id="{D6FC00A9-5578-44E6-841D-B600EB7C2E29}"/>
              </a:ext>
            </a:extLst>
          </p:cNvPr>
          <p:cNvSpPr txBox="1"/>
          <p:nvPr/>
        </p:nvSpPr>
        <p:spPr>
          <a:xfrm>
            <a:off x="2736164" y="732506"/>
            <a:ext cx="3867120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pc="-1" dirty="0">
                <a:solidFill>
                  <a:srgbClr val="434343"/>
                </a:solidFill>
                <a:latin typeface="Exo 2"/>
              </a:rPr>
              <a:t>TESLA T4</a:t>
            </a:r>
            <a:endParaRPr lang="en-IN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18" name="Picture 2" descr="NVIDIA T4 Tensor Core GPU for AI Inference | NVIDIA Data Center">
            <a:extLst>
              <a:ext uri="{FF2B5EF4-FFF2-40B4-BE49-F238E27FC236}">
                <a16:creationId xmlns:a16="http://schemas.microsoft.com/office/drawing/2014/main" id="{492A64E2-C192-4FDA-8F1E-235AB3679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11" y="1881737"/>
            <a:ext cx="3326620" cy="16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2B2DD6-FBB5-4AEF-9370-33A02B71C8E6}"/>
              </a:ext>
            </a:extLst>
          </p:cNvPr>
          <p:cNvSpPr txBox="1"/>
          <p:nvPr/>
        </p:nvSpPr>
        <p:spPr>
          <a:xfrm>
            <a:off x="5585907" y="3715184"/>
            <a:ext cx="35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Source</a:t>
            </a:r>
            <a:r>
              <a:rPr lang="en-US" sz="700" dirty="0"/>
              <a:t>: https://www.nvidia.com/content/dam/en-zz/Solutions/Data-Center/tesla-t4/T4-LinekdIn-TW_SharedImage_2048x1024.jpg</a:t>
            </a:r>
          </a:p>
        </p:txBody>
      </p:sp>
    </p:spTree>
    <p:extLst>
      <p:ext uri="{BB962C8B-B14F-4D97-AF65-F5344CB8AC3E}">
        <p14:creationId xmlns:p14="http://schemas.microsoft.com/office/powerpoint/2010/main" val="2542602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127260"/>
            <a:ext cx="3867120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HARDWARE USED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840" y="7201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-4680" y="5138826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D6FC00A9-5578-44E6-841D-B600EB7C2E29}"/>
              </a:ext>
            </a:extLst>
          </p:cNvPr>
          <p:cNvSpPr txBox="1"/>
          <p:nvPr/>
        </p:nvSpPr>
        <p:spPr>
          <a:xfrm>
            <a:off x="2736164" y="732506"/>
            <a:ext cx="3867120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pc="-1" dirty="0">
                <a:solidFill>
                  <a:srgbClr val="434343"/>
                </a:solidFill>
                <a:latin typeface="Exo 2"/>
              </a:rPr>
              <a:t>TESLA P100</a:t>
            </a:r>
            <a:endParaRPr lang="en-IN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B2DD6-FBB5-4AEF-9370-33A02B71C8E6}"/>
              </a:ext>
            </a:extLst>
          </p:cNvPr>
          <p:cNvSpPr txBox="1"/>
          <p:nvPr/>
        </p:nvSpPr>
        <p:spPr>
          <a:xfrm>
            <a:off x="5512821" y="3787546"/>
            <a:ext cx="35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Source</a:t>
            </a:r>
            <a:r>
              <a:rPr lang="en-US" sz="700" dirty="0"/>
              <a:t>: https://www.nvidia.com/content/dam/en-zz/Solutions/Data-Center/tesla-p100/pdf/nvidia-tesla-p100-datasheet.pdf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6D7D-0299-46CD-A593-3477790C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475" y="1230830"/>
            <a:ext cx="2789249" cy="3785410"/>
          </a:xfrm>
          <a:prstGeom prst="rect">
            <a:avLst/>
          </a:prstGeom>
        </p:spPr>
      </p:pic>
      <p:pic>
        <p:nvPicPr>
          <p:cNvPr id="11266" name="Picture 2" descr="Tesla P100 Data Center Accelerator | NVIDIA">
            <a:extLst>
              <a:ext uri="{FF2B5EF4-FFF2-40B4-BE49-F238E27FC236}">
                <a16:creationId xmlns:a16="http://schemas.microsoft.com/office/drawing/2014/main" id="{492BD504-4E93-4073-A869-B645F6907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44" y="2114385"/>
            <a:ext cx="3778951" cy="139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93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127260"/>
            <a:ext cx="3867120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HARDWARE USED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840" y="7201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-4680" y="5138826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D6FC00A9-5578-44E6-841D-B600EB7C2E29}"/>
              </a:ext>
            </a:extLst>
          </p:cNvPr>
          <p:cNvSpPr txBox="1"/>
          <p:nvPr/>
        </p:nvSpPr>
        <p:spPr>
          <a:xfrm>
            <a:off x="2736164" y="732506"/>
            <a:ext cx="3867120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pc="-1" dirty="0">
                <a:solidFill>
                  <a:srgbClr val="434343"/>
                </a:solidFill>
                <a:latin typeface="Exo 2"/>
              </a:rPr>
              <a:t>TESLA V100</a:t>
            </a:r>
            <a:endParaRPr lang="en-IN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B2DD6-FBB5-4AEF-9370-33A02B71C8E6}"/>
              </a:ext>
            </a:extLst>
          </p:cNvPr>
          <p:cNvSpPr txBox="1"/>
          <p:nvPr/>
        </p:nvSpPr>
        <p:spPr>
          <a:xfrm>
            <a:off x="5585907" y="3715184"/>
            <a:ext cx="353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Source</a:t>
            </a:r>
            <a:r>
              <a:rPr lang="en-US" sz="700" dirty="0"/>
              <a:t>: https://images.nvidia.com/content/technologies/volta/pdf/tesla-volta-v100-datasheet-letter-fnl-web.pdf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6AD9DE-B16B-41B6-9839-8D3A169E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84" y="1241912"/>
            <a:ext cx="2531359" cy="3794256"/>
          </a:xfrm>
          <a:prstGeom prst="rect">
            <a:avLst/>
          </a:prstGeom>
        </p:spPr>
      </p:pic>
      <p:pic>
        <p:nvPicPr>
          <p:cNvPr id="12290" name="Picture 2" descr="NVIDIA V100 | NVIDIA">
            <a:extLst>
              <a:ext uri="{FF2B5EF4-FFF2-40B4-BE49-F238E27FC236}">
                <a16:creationId xmlns:a16="http://schemas.microsoft.com/office/drawing/2014/main" id="{0D798554-73CB-4785-848F-D53CDDFAA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59" y="1457722"/>
            <a:ext cx="3867120" cy="20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59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127260"/>
            <a:ext cx="3867120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HARDWARE USED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840" y="7201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-4680" y="5138826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D6FC00A9-5578-44E6-841D-B600EB7C2E29}"/>
              </a:ext>
            </a:extLst>
          </p:cNvPr>
          <p:cNvSpPr txBox="1"/>
          <p:nvPr/>
        </p:nvSpPr>
        <p:spPr>
          <a:xfrm>
            <a:off x="2736164" y="732506"/>
            <a:ext cx="3867120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pc="-1" dirty="0">
                <a:solidFill>
                  <a:srgbClr val="434343"/>
                </a:solidFill>
                <a:latin typeface="Exo 2"/>
              </a:rPr>
              <a:t>TPU V-2</a:t>
            </a:r>
            <a:endParaRPr lang="en-IN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B2DD6-FBB5-4AEF-9370-33A02B71C8E6}"/>
              </a:ext>
            </a:extLst>
          </p:cNvPr>
          <p:cNvSpPr txBox="1"/>
          <p:nvPr/>
        </p:nvSpPr>
        <p:spPr>
          <a:xfrm>
            <a:off x="5164889" y="3985763"/>
            <a:ext cx="3539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Source</a:t>
            </a:r>
            <a:r>
              <a:rPr lang="en-US" sz="700" dirty="0"/>
              <a:t>: https://images.anandtech.com/doci/12429/dean-nips17-10.png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3FC280-AE20-4DAD-A892-9300E36D7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471023"/>
              </p:ext>
            </p:extLst>
          </p:nvPr>
        </p:nvGraphicFramePr>
        <p:xfrm>
          <a:off x="702360" y="2108304"/>
          <a:ext cx="4067608" cy="1738165"/>
        </p:xfrm>
        <a:graphic>
          <a:graphicData uri="http://schemas.openxmlformats.org/drawingml/2006/table">
            <a:tbl>
              <a:tblPr/>
              <a:tblGrid>
                <a:gridCol w="2033804">
                  <a:extLst>
                    <a:ext uri="{9D8B030D-6E8A-4147-A177-3AD203B41FA5}">
                      <a16:colId xmlns:a16="http://schemas.microsoft.com/office/drawing/2014/main" val="308314965"/>
                    </a:ext>
                  </a:extLst>
                </a:gridCol>
                <a:gridCol w="2033804">
                  <a:extLst>
                    <a:ext uri="{9D8B030D-6E8A-4147-A177-3AD203B41FA5}">
                      <a16:colId xmlns:a16="http://schemas.microsoft.com/office/drawing/2014/main" val="3088920108"/>
                    </a:ext>
                  </a:extLst>
                </a:gridCol>
              </a:tblGrid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ALUs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32,768 (16 bit floating point)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786517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Cores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670103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Memory per core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8 GB HBM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975212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Total memory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64 GB HBM</a:t>
                      </a:r>
                      <a:endParaRPr lang="en-US" sz="1100" dirty="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687018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Teraflops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180 TFLOPS</a:t>
                      </a:r>
                      <a:endParaRPr lang="en-US" sz="1100" dirty="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730502"/>
                  </a:ext>
                </a:extLst>
              </a:tr>
              <a:tr h="24915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MXU per core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77919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Power consumption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200-250W est.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31296"/>
                  </a:ext>
                </a:extLst>
              </a:tr>
            </a:tbl>
          </a:graphicData>
        </a:graphic>
      </p:graphicFrame>
      <p:pic>
        <p:nvPicPr>
          <p:cNvPr id="13314" name="Picture 2" descr="Google Announces Cloud TPU v2 Beta Availability for Google Cloud Platform">
            <a:extLst>
              <a:ext uri="{FF2B5EF4-FFF2-40B4-BE49-F238E27FC236}">
                <a16:creationId xmlns:a16="http://schemas.microsoft.com/office/drawing/2014/main" id="{965C5262-FD88-4359-B878-F0B542CC7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71" y="1793012"/>
            <a:ext cx="3768177" cy="21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2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8440" y="127399"/>
            <a:ext cx="3867120" cy="59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INTRODUCTION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6" name="Picture 2" descr="Deep learning performance breakthrough">
            <a:extLst>
              <a:ext uri="{FF2B5EF4-FFF2-40B4-BE49-F238E27FC236}">
                <a16:creationId xmlns:a16="http://schemas.microsoft.com/office/drawing/2014/main" id="{E27EA9BC-BB71-4F11-8590-48E95E358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01" y="869135"/>
            <a:ext cx="6828397" cy="38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44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127260"/>
            <a:ext cx="3867120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HARDWARE USED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840" y="7201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-4680" y="5138826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D6FC00A9-5578-44E6-841D-B600EB7C2E29}"/>
              </a:ext>
            </a:extLst>
          </p:cNvPr>
          <p:cNvSpPr txBox="1"/>
          <p:nvPr/>
        </p:nvSpPr>
        <p:spPr>
          <a:xfrm>
            <a:off x="2736164" y="732506"/>
            <a:ext cx="3867120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200" b="1" spc="-1" dirty="0">
                <a:solidFill>
                  <a:srgbClr val="434343"/>
                </a:solidFill>
                <a:latin typeface="Exo 2"/>
              </a:rPr>
              <a:t>TPU V-3</a:t>
            </a:r>
            <a:endParaRPr lang="en-IN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B2DD6-FBB5-4AEF-9370-33A02B71C8E6}"/>
              </a:ext>
            </a:extLst>
          </p:cNvPr>
          <p:cNvSpPr txBox="1"/>
          <p:nvPr/>
        </p:nvSpPr>
        <p:spPr>
          <a:xfrm>
            <a:off x="5164889" y="3985763"/>
            <a:ext cx="3539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Source</a:t>
            </a:r>
            <a:r>
              <a:rPr lang="en-US" sz="700" dirty="0"/>
              <a:t>: https://images.anandtech.com/doci/12429/dean-nips17-10.png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3FC280-AE20-4DAD-A892-9300E36D7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76673"/>
              </p:ext>
            </p:extLst>
          </p:nvPr>
        </p:nvGraphicFramePr>
        <p:xfrm>
          <a:off x="702360" y="2108304"/>
          <a:ext cx="4067608" cy="1489013"/>
        </p:xfrm>
        <a:graphic>
          <a:graphicData uri="http://schemas.openxmlformats.org/drawingml/2006/table">
            <a:tbl>
              <a:tblPr/>
              <a:tblGrid>
                <a:gridCol w="2033804">
                  <a:extLst>
                    <a:ext uri="{9D8B030D-6E8A-4147-A177-3AD203B41FA5}">
                      <a16:colId xmlns:a16="http://schemas.microsoft.com/office/drawing/2014/main" val="308314965"/>
                    </a:ext>
                  </a:extLst>
                </a:gridCol>
                <a:gridCol w="2033804">
                  <a:extLst>
                    <a:ext uri="{9D8B030D-6E8A-4147-A177-3AD203B41FA5}">
                      <a16:colId xmlns:a16="http://schemas.microsoft.com/office/drawing/2014/main" val="3088920108"/>
                    </a:ext>
                  </a:extLst>
                </a:gridCol>
              </a:tblGrid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ALUs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Undisclosed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786517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Cores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670103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Memory per core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16 GB HBM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975212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Total memory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 128 GB HBM</a:t>
                      </a:r>
                      <a:endParaRPr lang="en-US" sz="1100" dirty="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687018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Teraflops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420 TFLOPS</a:t>
                      </a:r>
                      <a:endParaRPr lang="en-US" sz="1100" dirty="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730502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MXU per core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77919"/>
                  </a:ext>
                </a:extLst>
              </a:tr>
            </a:tbl>
          </a:graphicData>
        </a:graphic>
      </p:graphicFrame>
      <p:pic>
        <p:nvPicPr>
          <p:cNvPr id="13314" name="Picture 2" descr="Google Announces Cloud TPU v2 Beta Availability for Google Cloud Platform">
            <a:extLst>
              <a:ext uri="{FF2B5EF4-FFF2-40B4-BE49-F238E27FC236}">
                <a16:creationId xmlns:a16="http://schemas.microsoft.com/office/drawing/2014/main" id="{965C5262-FD88-4359-B878-F0B542CC7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71" y="1793012"/>
            <a:ext cx="3768177" cy="21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21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127260"/>
            <a:ext cx="3867120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SOFTWARE USED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840" y="7201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-4680" y="5138826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338" name="Picture 2" descr="TensorFlow - Wikipedia">
            <a:extLst>
              <a:ext uri="{FF2B5EF4-FFF2-40B4-BE49-F238E27FC236}">
                <a16:creationId xmlns:a16="http://schemas.microsoft.com/office/drawing/2014/main" id="{2BC578A3-5952-4F02-AD55-1C698AE4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27" y="888307"/>
            <a:ext cx="2345975" cy="195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eights &amp; Biases – Developer tools for ML">
            <a:extLst>
              <a:ext uri="{FF2B5EF4-FFF2-40B4-BE49-F238E27FC236}">
                <a16:creationId xmlns:a16="http://schemas.microsoft.com/office/drawing/2014/main" id="{8073A124-6A09-427C-9FAB-53FF4AD3A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779" y="1001557"/>
            <a:ext cx="3506296" cy="184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What is Google Colab?">
            <a:extLst>
              <a:ext uri="{FF2B5EF4-FFF2-40B4-BE49-F238E27FC236}">
                <a16:creationId xmlns:a16="http://schemas.microsoft.com/office/drawing/2014/main" id="{156C3DD0-60D1-448D-817C-014B5F2F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" y="3174492"/>
            <a:ext cx="3867121" cy="170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E5ACBD81-2294-46DB-8F77-2B4587099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779" y="2926236"/>
            <a:ext cx="3368150" cy="189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591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127260"/>
            <a:ext cx="4830584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434343"/>
                </a:solidFill>
                <a:latin typeface="Exo 2"/>
              </a:rPr>
              <a:t>TRAINING SPECIFICATIONS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840" y="7201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-4680" y="5138826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F38964-6DE6-4D2A-B51E-E889BD35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235088"/>
              </p:ext>
            </p:extLst>
          </p:nvPr>
        </p:nvGraphicFramePr>
        <p:xfrm>
          <a:off x="2635920" y="1707021"/>
          <a:ext cx="4067608" cy="2046167"/>
        </p:xfrm>
        <a:graphic>
          <a:graphicData uri="http://schemas.openxmlformats.org/drawingml/2006/table">
            <a:tbl>
              <a:tblPr/>
              <a:tblGrid>
                <a:gridCol w="2033804">
                  <a:extLst>
                    <a:ext uri="{9D8B030D-6E8A-4147-A177-3AD203B41FA5}">
                      <a16:colId xmlns:a16="http://schemas.microsoft.com/office/drawing/2014/main" val="308314965"/>
                    </a:ext>
                  </a:extLst>
                </a:gridCol>
                <a:gridCol w="2033804">
                  <a:extLst>
                    <a:ext uri="{9D8B030D-6E8A-4147-A177-3AD203B41FA5}">
                      <a16:colId xmlns:a16="http://schemas.microsoft.com/office/drawing/2014/main" val="3088920108"/>
                    </a:ext>
                  </a:extLst>
                </a:gridCol>
              </a:tblGrid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Data size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12753 training images, 3712 validation images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786517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Image size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512 x 512</a:t>
                      </a:r>
                      <a:endParaRPr lang="en-US" sz="1100" dirty="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670103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Batch Size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64 ( 64*8 for TPUs)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975212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Total parameters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0" dirty="0">
                          <a:solidFill>
                            <a:srgbClr val="363A3D"/>
                          </a:solidFill>
                          <a:effectLst/>
                          <a:latin typeface="+mj-lt"/>
                        </a:rPr>
                        <a:t>20,873,384</a:t>
                      </a:r>
                      <a:r>
                        <a:rPr lang="en-US" sz="1100" b="1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687018"/>
                  </a:ext>
                </a:extLst>
              </a:tr>
              <a:tr h="21693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Trainable parameters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i="0" dirty="0">
                          <a:solidFill>
                            <a:srgbClr val="363A3D"/>
                          </a:solidFill>
                          <a:effectLst/>
                          <a:latin typeface="+mj-lt"/>
                        </a:rPr>
                        <a:t>20,873,384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730502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Model architecture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Densenet201 with custom dense layers</a:t>
                      </a:r>
                      <a:endParaRPr lang="en-US" sz="1100" dirty="0">
                        <a:effectLst/>
                      </a:endParaRP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77919"/>
                  </a:ext>
                </a:extLst>
              </a:tr>
              <a:tr h="37964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Num of epochs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30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13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9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154187" y="101461"/>
            <a:ext cx="4830584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434343"/>
                </a:solidFill>
                <a:latin typeface="Exo 2"/>
              </a:rPr>
              <a:t>RESULTS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479" y="561893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-4680" y="5138826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1487D6-1738-49B8-8B7A-BB4398AC1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60" y="780880"/>
            <a:ext cx="3949640" cy="1974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91F1BE-51B7-4B13-A9BF-838B78B9F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16" y="780521"/>
            <a:ext cx="3970347" cy="19851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9835EC-0AC1-4A6E-925F-76CF43375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9" y="2929503"/>
            <a:ext cx="3949639" cy="1974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1D44B8-2F21-4F39-8351-45E09630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16" y="2910633"/>
            <a:ext cx="3949639" cy="19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0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154187" y="101461"/>
            <a:ext cx="4830584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434343"/>
                </a:solidFill>
                <a:latin typeface="Exo 2"/>
              </a:rPr>
              <a:t>RESULTS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479" y="561893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-4680" y="5138826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CA2A5-43FA-42EB-BD05-E190DD67E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60" y="780880"/>
            <a:ext cx="4078619" cy="203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F6AB0-86FB-4B17-945F-3F2D48681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60" y="2959853"/>
            <a:ext cx="4078618" cy="2039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80CE2E-C0D2-4C5A-A679-E746A2F81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60" y="2959852"/>
            <a:ext cx="4078618" cy="20393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BAEC5-547D-4991-8E05-3B503DF4E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60" y="765705"/>
            <a:ext cx="4078618" cy="20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77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154187" y="101461"/>
            <a:ext cx="4830584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434343"/>
                </a:solidFill>
                <a:latin typeface="Exo 2"/>
              </a:rPr>
              <a:t>RESULTS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479" y="561893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-4680" y="5138826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66EB7-B9CE-4EB4-9AF0-772A48D36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9" y="780879"/>
            <a:ext cx="4078617" cy="2039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32BC0-EE74-45C0-8B1E-C3CDBE864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59" y="790011"/>
            <a:ext cx="4078619" cy="2039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935C-FF78-4725-A448-C7EF8213E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8" y="2990199"/>
            <a:ext cx="4078617" cy="2039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FC2BE5-F35E-48DF-BEA7-2206D026A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58" y="2990198"/>
            <a:ext cx="4078617" cy="20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154187" y="61793"/>
            <a:ext cx="4830584" cy="509406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434343"/>
                </a:solidFill>
                <a:latin typeface="Exo 2"/>
              </a:rPr>
              <a:t>RESULTS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69479" y="561893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-4680" y="5138826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E93B6-501F-4EF7-9172-A04AF0224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1" y="1302536"/>
            <a:ext cx="6038987" cy="3019494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F229056-5BC1-4E21-B4D5-4C3787AFF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96347"/>
              </p:ext>
            </p:extLst>
          </p:nvPr>
        </p:nvGraphicFramePr>
        <p:xfrm>
          <a:off x="6552104" y="2232535"/>
          <a:ext cx="2710308" cy="1159495"/>
        </p:xfrm>
        <a:graphic>
          <a:graphicData uri="http://schemas.openxmlformats.org/drawingml/2006/table">
            <a:tbl>
              <a:tblPr/>
              <a:tblGrid>
                <a:gridCol w="1022658">
                  <a:extLst>
                    <a:ext uri="{9D8B030D-6E8A-4147-A177-3AD203B41FA5}">
                      <a16:colId xmlns:a16="http://schemas.microsoft.com/office/drawing/2014/main" val="308314965"/>
                    </a:ext>
                  </a:extLst>
                </a:gridCol>
                <a:gridCol w="1687650">
                  <a:extLst>
                    <a:ext uri="{9D8B030D-6E8A-4147-A177-3AD203B41FA5}">
                      <a16:colId xmlns:a16="http://schemas.microsoft.com/office/drawing/2014/main" val="3088920108"/>
                    </a:ext>
                  </a:extLst>
                </a:gridCol>
              </a:tblGrid>
              <a:tr h="27199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Tesla T4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183 mins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786517"/>
                  </a:ext>
                </a:extLst>
              </a:tr>
              <a:tr h="15493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Tesla P100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86 mins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670103"/>
                  </a:ext>
                </a:extLst>
              </a:tr>
              <a:tr h="15493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Tesla V100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</a:rPr>
                        <a:t>54 mins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975212"/>
                  </a:ext>
                </a:extLst>
              </a:tr>
              <a:tr h="15493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TPU v2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  <a:latin typeface="+mj-lt"/>
                        </a:rPr>
                        <a:t>17 mins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687018"/>
                  </a:ext>
                </a:extLst>
              </a:tr>
              <a:tr h="15493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TPU v3-8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dirty="0">
                          <a:effectLst/>
                          <a:latin typeface="+mj-lt"/>
                        </a:rPr>
                        <a:t>11 mins</a:t>
                      </a:r>
                    </a:p>
                  </a:txBody>
                  <a:tcPr marL="54235" marR="54235" marT="27117" marB="2711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7305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ED4D8F-C13F-41C3-88E0-D2419CFF6864}"/>
              </a:ext>
            </a:extLst>
          </p:cNvPr>
          <p:cNvSpPr txBox="1"/>
          <p:nvPr/>
        </p:nvSpPr>
        <p:spPr>
          <a:xfrm>
            <a:off x="1138833" y="4522132"/>
            <a:ext cx="7571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Segoe UI" panose="020B0502040204020203" pitchFamily="34" charset="0"/>
                <a:cs typeface="Segoe UI" panose="020B0502040204020203" pitchFamily="34" charset="0"/>
              </a:rPr>
              <a:t>Interactive dashboard link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5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https://wandb.ai/gladiator/GPU-vs-TPU</a:t>
            </a:r>
            <a:endParaRPr lang="en-US" sz="15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5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4569480" y="99108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2"/>
          <p:cNvSpPr/>
          <p:nvPr/>
        </p:nvSpPr>
        <p:spPr>
          <a:xfrm>
            <a:off x="0" y="442296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1114560" y="0"/>
            <a:ext cx="6410880" cy="89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434343"/>
                </a:solidFill>
                <a:latin typeface="Exo 2"/>
                <a:ea typeface="Exo 2"/>
              </a:rPr>
              <a:t>REFERENCES</a:t>
            </a:r>
            <a:endParaRPr lang="en-IN" sz="2800" b="0" strike="noStrike" spc="-1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849388" y="1576884"/>
            <a:ext cx="7794653" cy="19897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1400" b="0" strike="noStrike" spc="-1" dirty="0">
                <a:solidFill>
                  <a:srgbClr val="000000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</a:rPr>
              <a:t> Data: </a:t>
            </a:r>
            <a:r>
              <a:rPr lang="en-US" sz="1400" b="0" strike="noStrike" spc="-1" dirty="0">
                <a:solidFill>
                  <a:srgbClr val="000000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hlinkClick r:id="rId2"/>
              </a:rPr>
              <a:t>https://www.kaggle.com/c/tpu-getting-started/data</a:t>
            </a:r>
            <a:endParaRPr lang="en-US" sz="1400" b="0" strike="noStrike" spc="-1" dirty="0">
              <a:solidFill>
                <a:srgbClr val="000000"/>
              </a:solidFill>
              <a:latin typeface="Segoe UI" panose="020B0502040204020203" pitchFamily="34" charset="0"/>
              <a:ea typeface="Arial"/>
              <a:cs typeface="Segoe UI" panose="020B0502040204020203" pitchFamily="34" charset="0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1400" b="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TPU demo: </a:t>
            </a:r>
            <a:r>
              <a:rPr lang="en-US" sz="1400" b="0" strike="noStrike" spc="-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https://tpudemo.com/</a:t>
            </a:r>
            <a:endParaRPr lang="en-US" sz="1400" b="0" strike="noStrike" spc="-1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IN" sz="1400" spc="-1" dirty="0">
                <a:latin typeface="Segoe UI" panose="020B0502040204020203" pitchFamily="34" charset="0"/>
                <a:cs typeface="Segoe UI" panose="020B0502040204020203" pitchFamily="34" charset="0"/>
              </a:rPr>
              <a:t>Articles: </a:t>
            </a:r>
            <a:r>
              <a:rPr lang="en-IN" sz="1400" spc="-1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https://cloud.google.com/blog/products/ai-machine-learning/what-makes-tpus-fine-tuned-for-deep-learning</a:t>
            </a:r>
            <a:endParaRPr lang="en-IN" sz="1400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IN" sz="1400" b="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TPU architecture: </a:t>
            </a:r>
            <a:r>
              <a:rPr lang="en-IN" sz="1400" spc="-1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https://cloud.google.com/tpu</a:t>
            </a:r>
            <a:endParaRPr lang="en-IN" sz="1400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IN" sz="1400" b="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GPU speci</a:t>
            </a:r>
            <a:r>
              <a:rPr lang="en-IN" sz="1400" spc="-1" dirty="0">
                <a:latin typeface="Segoe UI" panose="020B0502040204020203" pitchFamily="34" charset="0"/>
                <a:cs typeface="Segoe UI" panose="020B0502040204020203" pitchFamily="34" charset="0"/>
              </a:rPr>
              <a:t>fications: </a:t>
            </a:r>
            <a:r>
              <a:rPr lang="en-IN" sz="1400" spc="-1" dirty="0">
                <a:latin typeface="Segoe UI" panose="020B0502040204020203" pitchFamily="34" charset="0"/>
                <a:cs typeface="Segoe UI" panose="020B0502040204020203" pitchFamily="34" charset="0"/>
                <a:hlinkClick r:id="rId6"/>
              </a:rPr>
              <a:t>https://www.nvidia.com/en-gb/graphics-cards/</a:t>
            </a:r>
            <a:endParaRPr lang="en-IN" sz="1400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1974240" y="1663920"/>
            <a:ext cx="5195520" cy="907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4800" b="1" strike="noStrike" spc="-1">
                <a:solidFill>
                  <a:srgbClr val="434343"/>
                </a:solidFill>
                <a:latin typeface="Exo 2"/>
                <a:ea typeface="Exo 2"/>
              </a:rPr>
              <a:t>THANK </a:t>
            </a:r>
            <a:r>
              <a:rPr lang="en-US" sz="4800" b="1" strike="noStrike" spc="-1">
                <a:solidFill>
                  <a:srgbClr val="434343"/>
                </a:solidFill>
                <a:latin typeface="Exo 2"/>
                <a:ea typeface="Exo 2"/>
              </a:rPr>
              <a:t>YOU</a:t>
            </a:r>
            <a:endParaRPr lang="en-IN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 rot="10800000">
            <a:off x="8156880" y="629280"/>
            <a:ext cx="123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3"/>
          <p:cNvSpPr/>
          <p:nvPr/>
        </p:nvSpPr>
        <p:spPr>
          <a:xfrm rot="10800000">
            <a:off x="0" y="4765320"/>
            <a:ext cx="958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8440" y="127399"/>
            <a:ext cx="3867120" cy="59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MOTIVATION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0" name="Picture 2" descr="Harvard Researchers Benchmark TPU, GPU &amp; CPU for Deep Learning | by Synced  | SyncedReview | Medium">
            <a:extLst>
              <a:ext uri="{FF2B5EF4-FFF2-40B4-BE49-F238E27FC236}">
                <a16:creationId xmlns:a16="http://schemas.microsoft.com/office/drawing/2014/main" id="{6D32A6DA-7289-4828-A9F2-979BC2C8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8187"/>
            <a:ext cx="9144000" cy="36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3C6A0-5553-4BF1-B05C-E7294ABFB80C}"/>
              </a:ext>
            </a:extLst>
          </p:cNvPr>
          <p:cNvSpPr txBox="1"/>
          <p:nvPr/>
        </p:nvSpPr>
        <p:spPr>
          <a:xfrm>
            <a:off x="65784" y="4541592"/>
            <a:ext cx="5604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Source</a:t>
            </a:r>
            <a:r>
              <a:rPr lang="en-US" sz="1100" dirty="0"/>
              <a:t>: https://miro.medium.com/max/1200/1*aghXQaSFQyo7lRPL6-73Bg.png</a:t>
            </a:r>
          </a:p>
        </p:txBody>
      </p:sp>
    </p:spTree>
    <p:extLst>
      <p:ext uri="{BB962C8B-B14F-4D97-AF65-F5344CB8AC3E}">
        <p14:creationId xmlns:p14="http://schemas.microsoft.com/office/powerpoint/2010/main" val="320484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894320" y="431640"/>
            <a:ext cx="5349960" cy="59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434343"/>
                </a:solidFill>
                <a:latin typeface="Exo 2"/>
                <a:ea typeface="Exo 2"/>
              </a:rPr>
              <a:t>ARTIFICIAL NEURAL NETWORK</a:t>
            </a:r>
            <a:endParaRPr lang="en-I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4572000" y="120960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3"/>
          <p:cNvSpPr/>
          <p:nvPr/>
        </p:nvSpPr>
        <p:spPr>
          <a:xfrm>
            <a:off x="0" y="442296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7" name="Picture 2" descr="Back Propagation Neural Network: Explained With Simple Example"/>
          <p:cNvPicPr/>
          <p:nvPr/>
        </p:nvPicPr>
        <p:blipFill>
          <a:blip r:embed="rId2"/>
          <a:stretch/>
        </p:blipFill>
        <p:spPr>
          <a:xfrm>
            <a:off x="2069640" y="1513800"/>
            <a:ext cx="4999680" cy="260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304640" y="444600"/>
            <a:ext cx="6529320" cy="59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434343"/>
                </a:solidFill>
                <a:latin typeface="Exo 2"/>
                <a:ea typeface="Exo 2"/>
              </a:rPr>
              <a:t>CONVOLUTIONAL NEURAL NETWORKS</a:t>
            </a:r>
            <a:endParaRPr lang="en-I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572000" y="120960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3"/>
          <p:cNvSpPr/>
          <p:nvPr/>
        </p:nvSpPr>
        <p:spPr>
          <a:xfrm>
            <a:off x="0" y="442296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1" name="Picture 4" descr="Convolutional Neural Network | Deep Learning | Developers Breach"/>
          <p:cNvPicPr/>
          <p:nvPr/>
        </p:nvPicPr>
        <p:blipFill>
          <a:blip r:embed="rId2"/>
          <a:stretch/>
        </p:blipFill>
        <p:spPr>
          <a:xfrm>
            <a:off x="1428120" y="1298520"/>
            <a:ext cx="6282360" cy="295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n_demo">
            <a:hlinkClick r:id="" action="ppaction://media"/>
            <a:extLst>
              <a:ext uri="{FF2B5EF4-FFF2-40B4-BE49-F238E27FC236}">
                <a16:creationId xmlns:a16="http://schemas.microsoft.com/office/drawing/2014/main" id="{09ED878D-0933-4FD6-9C7F-FF04303E9A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370800"/>
            <a:ext cx="3867120" cy="59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CPU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72000" y="120960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442296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305746" y="1411700"/>
            <a:ext cx="4660348" cy="283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CPU is general purpose processor based on von Neumann architecture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pc="-1" dirty="0">
                <a:latin typeface="Segoe UI" panose="020B0502040204020203" pitchFamily="34" charset="0"/>
                <a:cs typeface="Segoe UI" panose="020B0502040204020203" pitchFamily="34" charset="0"/>
              </a:rPr>
              <a:t>Greatest benefit of CPU is flexibility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Can be used for different applications (editing documents, playing videos, etc)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As CPU is flexible, the hardware doesn’t know what would be next calculation until it reads the next instruction from the software</a:t>
            </a:r>
          </a:p>
        </p:txBody>
      </p:sp>
      <p:pic>
        <p:nvPicPr>
          <p:cNvPr id="4098" name="Picture 2" descr="von Neumann architecture - Wikipedia">
            <a:extLst>
              <a:ext uri="{FF2B5EF4-FFF2-40B4-BE49-F238E27FC236}">
                <a16:creationId xmlns:a16="http://schemas.microsoft.com/office/drawing/2014/main" id="{F01F3318-A134-42DF-98A1-81D8FC526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094" y="1657940"/>
            <a:ext cx="3880844" cy="224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2A76A4-8A3D-401A-9476-48A5F0628D93}"/>
              </a:ext>
            </a:extLst>
          </p:cNvPr>
          <p:cNvSpPr txBox="1"/>
          <p:nvPr/>
        </p:nvSpPr>
        <p:spPr>
          <a:xfrm>
            <a:off x="5298454" y="4070558"/>
            <a:ext cx="353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Source</a:t>
            </a:r>
            <a:r>
              <a:rPr lang="en-US" sz="900" dirty="0"/>
              <a:t>: https://upload.wikimedia.org/wikipedia/commons/thumb/e/e5/Von_Neumann_Architecture.svg/1200px-Von_Neumann_Architecture.svg.png</a:t>
            </a:r>
          </a:p>
        </p:txBody>
      </p:sp>
    </p:spTree>
    <p:extLst>
      <p:ext uri="{BB962C8B-B14F-4D97-AF65-F5344CB8AC3E}">
        <p14:creationId xmlns:p14="http://schemas.microsoft.com/office/powerpoint/2010/main" val="400645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635920" y="370800"/>
            <a:ext cx="3867120" cy="592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spc="-1" dirty="0">
                <a:solidFill>
                  <a:srgbClr val="434343"/>
                </a:solidFill>
                <a:latin typeface="Exo 2"/>
              </a:rPr>
              <a:t>CPU</a:t>
            </a:r>
            <a:endParaRPr lang="en-IN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72000" y="120960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442296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305746" y="1734043"/>
            <a:ext cx="4660348" cy="283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trike="noStrike" spc="-1" dirty="0">
                <a:latin typeface="Segoe UI" panose="020B0502040204020203" pitchFamily="34" charset="0"/>
                <a:cs typeface="Segoe UI" panose="020B0502040204020203" pitchFamily="34" charset="0"/>
              </a:rPr>
              <a:t>CPU has to store the calculation results on memory (registers or L1 cache) for every single calculation.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spc="-1" dirty="0">
                <a:latin typeface="Segoe UI" panose="020B0502040204020203" pitchFamily="34" charset="0"/>
                <a:cs typeface="Segoe UI" panose="020B0502040204020203" pitchFamily="34" charset="0"/>
              </a:rPr>
              <a:t>This memory access becomes the downside of CPU architecture</a:t>
            </a:r>
            <a:endParaRPr lang="en-IN" sz="1600" strike="noStrike" spc="-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von Neumann architecture - Wikipedia">
            <a:extLst>
              <a:ext uri="{FF2B5EF4-FFF2-40B4-BE49-F238E27FC236}">
                <a16:creationId xmlns:a16="http://schemas.microsoft.com/office/drawing/2014/main" id="{F01F3318-A134-42DF-98A1-81D8FC526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094" y="1657940"/>
            <a:ext cx="3880844" cy="224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2A76A4-8A3D-401A-9476-48A5F0628D93}"/>
              </a:ext>
            </a:extLst>
          </p:cNvPr>
          <p:cNvSpPr txBox="1"/>
          <p:nvPr/>
        </p:nvSpPr>
        <p:spPr>
          <a:xfrm>
            <a:off x="5298454" y="4070558"/>
            <a:ext cx="353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Source</a:t>
            </a:r>
            <a:r>
              <a:rPr lang="en-US" sz="900" dirty="0"/>
              <a:t>: https://upload.wikimedia.org/wikipedia/commons/thumb/e/e5/Von_Neumann_Architecture.svg/1200px-Von_Neumann_Architecture.svg.png</a:t>
            </a:r>
          </a:p>
        </p:txBody>
      </p:sp>
    </p:spTree>
    <p:extLst>
      <p:ext uri="{BB962C8B-B14F-4D97-AF65-F5344CB8AC3E}">
        <p14:creationId xmlns:p14="http://schemas.microsoft.com/office/powerpoint/2010/main" val="1540311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pu_working">
            <a:hlinkClick r:id="" action="ppaction://media"/>
            <a:extLst>
              <a:ext uri="{FF2B5EF4-FFF2-40B4-BE49-F238E27FC236}">
                <a16:creationId xmlns:a16="http://schemas.microsoft.com/office/drawing/2014/main" id="{AA924809-B891-41E7-A7F2-1D38B1B9EE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1555</TotalTime>
  <Words>907</Words>
  <Application>Microsoft Office PowerPoint</Application>
  <PresentationFormat>On-screen Show (16:9)</PresentationFormat>
  <Paragraphs>156</Paragraphs>
  <Slides>28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Exo 2</vt:lpstr>
      <vt:lpstr>Roboto Condensed</vt:lpstr>
      <vt:lpstr>Roboto Condensed Light</vt:lpstr>
      <vt:lpstr>Segoe UI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Atharava</dc:creator>
  <dc:description/>
  <cp:lastModifiedBy>Atharva Ingle</cp:lastModifiedBy>
  <cp:revision>249</cp:revision>
  <dcterms:modified xsi:type="dcterms:W3CDTF">2021-05-30T11:45:37Z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60</vt:i4>
  </property>
</Properties>
</file>